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notesMasterIdLst>
    <p:notesMasterId r:id="rId21"/>
  </p:notesMasterIdLst>
  <p:sldIdLst>
    <p:sldId id="291" r:id="rId2"/>
    <p:sldId id="268" r:id="rId3"/>
    <p:sldId id="287" r:id="rId4"/>
    <p:sldId id="288" r:id="rId5"/>
    <p:sldId id="289" r:id="rId6"/>
    <p:sldId id="280" r:id="rId7"/>
    <p:sldId id="277" r:id="rId8"/>
    <p:sldId id="279" r:id="rId9"/>
    <p:sldId id="270" r:id="rId10"/>
    <p:sldId id="292" r:id="rId11"/>
    <p:sldId id="295" r:id="rId12"/>
    <p:sldId id="298" r:id="rId13"/>
    <p:sldId id="299" r:id="rId14"/>
    <p:sldId id="300" r:id="rId15"/>
    <p:sldId id="296" r:id="rId16"/>
    <p:sldId id="297" r:id="rId17"/>
    <p:sldId id="301" r:id="rId18"/>
    <p:sldId id="293" r:id="rId19"/>
    <p:sldId id="294" r:id="rId20"/>
  </p:sldIdLst>
  <p:sldSz cx="12192000" cy="6858000"/>
  <p:notesSz cx="6858000" cy="9144000"/>
  <p:custDataLst>
    <p:tags r:id="rId2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0" autoAdjust="0"/>
    <p:restoredTop sz="93569" autoAdjust="0"/>
  </p:normalViewPr>
  <p:slideViewPr>
    <p:cSldViewPr snapToGrid="0">
      <p:cViewPr varScale="1">
        <p:scale>
          <a:sx n="59" d="100"/>
          <a:sy n="59" d="100"/>
        </p:scale>
        <p:origin x="-104" y="-3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tags" Target="tags/tag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gif>
</file>

<file path=ppt/media/image12.jpeg>
</file>

<file path=ppt/media/image13.jpeg>
</file>

<file path=ppt/media/image14.png>
</file>

<file path=ppt/media/image15.jpeg>
</file>

<file path=ppt/media/image16.png>
</file>

<file path=ppt/media/image17.jpeg>
</file>

<file path=ppt/media/image2.jpeg>
</file>

<file path=ppt/media/image3.jpeg>
</file>

<file path=ppt/media/image4.gif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63C1B1-51A2-42A4-8244-AE0DF7CB3AF2}" type="datetimeFigureOut">
              <a:rPr lang="en-US" smtClean="0"/>
              <a:t>9/14/15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B1145C-50FB-43FB-83FB-FADBD4A7B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442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0E31A5-1881-4544-B277-4A4433F4CCD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29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0E31A5-1881-4544-B277-4A4433F4CCD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45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0E31A5-1881-4544-B277-4A4433F4CCD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68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0E31A5-1881-4544-B277-4A4433F4CCD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571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CDFA9-FF59-4BA0-B8DB-5C43898A39C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037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0E31A5-1881-4544-B277-4A4433F4CCD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862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69CB8-F204-4D06-B913-C5A26A89888A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736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E300-0A13-4A81-945A-7333C271A069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19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71962-1EA4-46E7-BCB0-F36CE46D1A59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465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261-8843-42D1-AAFC-05E20E2D9B97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25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BB376-B19C-488D-ABEB-03C7E6E9E3E0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131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F077B-A50F-4D64-8574-E2D6A98A5553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184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2A62-1983-43A1-A163-D8AA46534C80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912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F3E3B-34E3-4345-B2A1-994B83598A9C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508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16C96-82A1-4D77-8ADA-627AC6FE3D65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45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02C1E-28F2-47E9-802D-339E64E2F920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601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4271A48-F18A-45B3-BC05-1E27DA3F88AF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556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47F8-9654-4282-85D2-65F41AAE7A75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871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DC5B261-8843-42D1-AAFC-05E20E2D9B97}" type="datetimeFigureOut">
              <a:rPr lang="en-US" smtClean="0"/>
              <a:t>9/14/15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50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E:%5CStar%20Wars%20Cantina%20Band%201%202.mp3" TargetMode="Externa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E:%5CStar%20Wars%20Cantina%20Band%201%202.mp3" TargetMode="External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The%20Flip%20Side%20-%20Workout.mp3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Gender%20Stereotypes%20in%20Media.mp3" TargetMode="External"/><Relationship Id="rId4" Type="http://schemas.openxmlformats.org/officeDocument/2006/relationships/hyperlink" Target="ColinStokes_2012X-480p.mp4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4" Type="http://schemas.openxmlformats.org/officeDocument/2006/relationships/hyperlink" Target="Berceuse%202%20(Pygm%C3%A9es%20Aka).mp3" TargetMode="External"/><Relationship Id="rId5" Type="http://schemas.openxmlformats.org/officeDocument/2006/relationships/image" Target="../media/image5.jpeg"/><Relationship Id="rId1" Type="http://schemas.openxmlformats.org/officeDocument/2006/relationships/slideLayout" Target="../slideLayouts/slideLayout5.xml"/><Relationship Id="rId2" Type="http://schemas.openxmlformats.org/officeDocument/2006/relationships/hyperlink" Target="E:%5CTheme%20from%20Psycho%20(1960)%20-%20Shower%20Scene%20HQ.mp3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eg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gif"/><Relationship Id="rId3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week 4 – Culture and Socialization</a:t>
            </a:r>
            <a:endParaRPr lang="en-US" dirty="0"/>
          </a:p>
        </p:txBody>
      </p:sp>
      <p:pic>
        <p:nvPicPr>
          <p:cNvPr id="4" name="Picture 3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9641" y="0"/>
            <a:ext cx="4909696" cy="41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487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Socialization: Learning Culture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798" y="193715"/>
            <a:ext cx="5404803" cy="46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396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Self and Socialization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 smtClean="0"/>
              <a:t>Looking-Glass Self</a:t>
            </a:r>
          </a:p>
          <a:p>
            <a:r>
              <a:rPr lang="en-US" sz="2600" dirty="0" smtClean="0"/>
              <a:t>Stages of Self</a:t>
            </a:r>
          </a:p>
          <a:p>
            <a:pPr lvl="1"/>
            <a:r>
              <a:rPr lang="en-US" sz="2200" dirty="0" smtClean="0"/>
              <a:t>Preparatory Stage - Symbols</a:t>
            </a:r>
          </a:p>
          <a:p>
            <a:pPr lvl="1"/>
            <a:r>
              <a:rPr lang="en-US" sz="2200" dirty="0" smtClean="0"/>
              <a:t>Play Stage - Role Taking</a:t>
            </a:r>
          </a:p>
          <a:p>
            <a:pPr lvl="1"/>
            <a:r>
              <a:rPr lang="en-US" sz="2200" dirty="0" smtClean="0"/>
              <a:t>Game Stage - Generalized other</a:t>
            </a:r>
          </a:p>
          <a:p>
            <a:r>
              <a:rPr lang="en-US" sz="2600" dirty="0" smtClean="0"/>
              <a:t>Presentation of self</a:t>
            </a:r>
          </a:p>
          <a:p>
            <a:pPr lvl="1"/>
            <a:r>
              <a:rPr lang="en-US" sz="2200" dirty="0" smtClean="0"/>
              <a:t>Impression Management</a:t>
            </a:r>
          </a:p>
          <a:p>
            <a:pPr lvl="1"/>
            <a:r>
              <a:rPr lang="en-US" sz="2200" dirty="0" smtClean="0"/>
              <a:t>Dramaturgical Approach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46142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 smtClean="0"/>
              <a:t>Learning </a:t>
            </a:r>
            <a:r>
              <a:rPr lang="en-US" sz="2600" dirty="0" smtClean="0">
                <a:hlinkClick r:id="rId2" action="ppaction://hlinkfile"/>
              </a:rPr>
              <a:t>Culture</a:t>
            </a:r>
            <a:endParaRPr lang="en-US" sz="2600" dirty="0" smtClean="0"/>
          </a:p>
          <a:p>
            <a:r>
              <a:rPr lang="en-US" sz="2600" dirty="0" smtClean="0"/>
              <a:t>Learning Roles</a:t>
            </a:r>
          </a:p>
          <a:p>
            <a:pPr lvl="1"/>
            <a:r>
              <a:rPr lang="en-US" sz="2200" dirty="0" smtClean="0"/>
              <a:t>Role Strain</a:t>
            </a:r>
          </a:p>
          <a:p>
            <a:pPr lvl="1"/>
            <a:r>
              <a:rPr lang="en-US" sz="2200" dirty="0" smtClean="0"/>
              <a:t>Role Conflict</a:t>
            </a:r>
          </a:p>
          <a:p>
            <a:r>
              <a:rPr lang="en-US" sz="2600" dirty="0" smtClean="0"/>
              <a:t>What are the main </a:t>
            </a:r>
            <a:r>
              <a:rPr lang="en-US" sz="2600" b="1" dirty="0" smtClean="0"/>
              <a:t>Agents of Socialization</a:t>
            </a:r>
            <a:r>
              <a:rPr lang="en-US" sz="2600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16306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Agents of Socialization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528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 smtClean="0"/>
              <a:t>Learning Culture</a:t>
            </a:r>
          </a:p>
          <a:p>
            <a:r>
              <a:rPr lang="en-US" sz="2600" dirty="0" smtClean="0"/>
              <a:t>Learning Roles</a:t>
            </a:r>
          </a:p>
          <a:p>
            <a:pPr lvl="1"/>
            <a:r>
              <a:rPr lang="en-US" sz="2200" dirty="0" smtClean="0"/>
              <a:t>Role Strain</a:t>
            </a:r>
          </a:p>
          <a:p>
            <a:pPr lvl="1"/>
            <a:r>
              <a:rPr lang="en-US" sz="2200" dirty="0" smtClean="0"/>
              <a:t>Role Conflict</a:t>
            </a:r>
          </a:p>
          <a:p>
            <a:r>
              <a:rPr lang="en-US" sz="2600" dirty="0" smtClean="0"/>
              <a:t>What are the main </a:t>
            </a:r>
            <a:r>
              <a:rPr lang="en-US" sz="2600" b="1" dirty="0" smtClean="0"/>
              <a:t>Agents of Socialization</a:t>
            </a:r>
            <a:r>
              <a:rPr lang="en-US" sz="2600" dirty="0" smtClean="0"/>
              <a:t>?</a:t>
            </a:r>
          </a:p>
          <a:p>
            <a:r>
              <a:rPr lang="en-US" sz="2600" dirty="0" smtClean="0"/>
              <a:t>A look at </a:t>
            </a:r>
            <a:r>
              <a:rPr lang="en-US" sz="2600" dirty="0" smtClean="0">
                <a:hlinkClick r:id="rId3" action="ppaction://hlinkfile"/>
              </a:rPr>
              <a:t>Media</a:t>
            </a:r>
            <a:endParaRPr lang="en-US" sz="2600" dirty="0" smtClean="0"/>
          </a:p>
          <a:p>
            <a:pPr lvl="1"/>
            <a:r>
              <a:rPr lang="en-US" sz="2200" dirty="0" smtClean="0">
                <a:hlinkClick r:id="rId4" action="ppaction://hlinkfile"/>
              </a:rPr>
              <a:t>Film </a:t>
            </a:r>
            <a:endParaRPr lang="en-US" sz="2200" dirty="0" smtClean="0"/>
          </a:p>
          <a:p>
            <a:pPr lvl="1"/>
            <a:r>
              <a:rPr lang="en-US" sz="2200" dirty="0" smtClean="0"/>
              <a:t>Advertising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837217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Ellen and William Craft</a:t>
            </a:r>
            <a:endParaRPr lang="en-US" dirty="0"/>
          </a:p>
        </p:txBody>
      </p:sp>
      <p:pic>
        <p:nvPicPr>
          <p:cNvPr id="8194" name="Picture 2" descr="https://upload.wikimedia.org/wikipedia/commons/5/5c/Ellen_and_William_Craf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522" y="2130850"/>
            <a:ext cx="5766039" cy="371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049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626" y="1807994"/>
            <a:ext cx="3639831" cy="475504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Ellen and William Craft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396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Socialization and the Life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000" dirty="0" smtClean="0"/>
              <a:t>Rites of Passage</a:t>
            </a:r>
          </a:p>
          <a:p>
            <a:endParaRPr lang="en-US" sz="3000" dirty="0" smtClean="0"/>
          </a:p>
          <a:p>
            <a:r>
              <a:rPr lang="en-US" sz="3000" dirty="0" smtClean="0"/>
              <a:t>Anticipatory Socialization</a:t>
            </a:r>
          </a:p>
          <a:p>
            <a:endParaRPr lang="en-US" sz="3000" dirty="0" smtClean="0"/>
          </a:p>
          <a:p>
            <a:r>
              <a:rPr lang="en-US" sz="3000" dirty="0" err="1" smtClean="0"/>
              <a:t>Resocialization</a:t>
            </a:r>
            <a:endParaRPr lang="en-US" sz="3000" dirty="0" smtClean="0"/>
          </a:p>
          <a:p>
            <a:endParaRPr lang="en-US" sz="3000" dirty="0" smtClean="0"/>
          </a:p>
          <a:p>
            <a:r>
              <a:rPr lang="en-US" sz="3000" dirty="0" smtClean="0"/>
              <a:t>Total Institutions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832233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Resocialization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456" y="2048561"/>
            <a:ext cx="6935254" cy="377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49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Resocialization</a:t>
            </a:r>
            <a:endParaRPr lang="en-US" dirty="0"/>
          </a:p>
        </p:txBody>
      </p:sp>
      <p:pic>
        <p:nvPicPr>
          <p:cNvPr id="1026" name="Picture 2" descr="j15HC-632A.jpg (1400×1068)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9899" y="2037663"/>
            <a:ext cx="6266454" cy="400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160775" y="2890683"/>
            <a:ext cx="293106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/>
              <a:t>Total Institutions: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smtClean="0"/>
              <a:t>Interment Camps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smtClean="0"/>
              <a:t>Boot Camps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smtClean="0"/>
              <a:t>Prisons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smtClean="0"/>
              <a:t>Convents etc. 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002998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Cultural Universals</a:t>
            </a:r>
            <a:endParaRPr lang="en-US" sz="4000" dirty="0"/>
          </a:p>
        </p:txBody>
      </p:sp>
      <p:pic>
        <p:nvPicPr>
          <p:cNvPr id="17" name="Content Placeholder 4" descr="namibian bushman smoking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22308" y="1184070"/>
            <a:ext cx="4038600" cy="319169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</p:pic>
      <p:pic>
        <p:nvPicPr>
          <p:cNvPr id="2056" name="Picture 8" descr="lunch-break-californiajpg-e1b879425861ef35.jpg (512×310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810" y="1184073"/>
            <a:ext cx="4876800" cy="2952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422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Universal: Music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United States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DR Congo</a:t>
            </a:r>
            <a:endParaRPr lang="en-US" dirty="0"/>
          </a:p>
        </p:txBody>
      </p:sp>
      <p:pic>
        <p:nvPicPr>
          <p:cNvPr id="1026" name="Picture 2" descr="http://hitchcock.tv/mov/psycho/images/psycho3.gif">
            <a:hlinkClick r:id="rId2" action="ppaction://hlinkfile"/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681212"/>
            <a:ext cx="3565525" cy="2449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media.npr.org/assets/img/2015/01/08/poutre-mossombo1_wide-a6b29ad2e871d674afe1c946052a86edbb2e8fe0-s1100-c15.jpg">
            <a:hlinkClick r:id="rId4" action="ppaction://hlinkfile"/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4164" y="3281656"/>
            <a:ext cx="3352800" cy="1883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19589" y="5460364"/>
            <a:ext cx="721094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Egermann</a:t>
            </a:r>
            <a:r>
              <a:rPr lang="en-US" sz="1400" dirty="0"/>
              <a:t> et al. 2015. “Music induces universal emotion-related psychophysiological responses: </a:t>
            </a:r>
          </a:p>
          <a:p>
            <a:r>
              <a:rPr lang="en-US" sz="1400" dirty="0"/>
              <a:t>comparing Canadian listeners to Congolese Pygmies.” Frontiers in Psychology. </a:t>
            </a:r>
          </a:p>
          <a:p>
            <a:r>
              <a:rPr lang="en-US" sz="1400" dirty="0" err="1"/>
              <a:t>doi</a:t>
            </a:r>
            <a:r>
              <a:rPr lang="en-US" sz="1400" dirty="0"/>
              <a:t>: 10.3389/fpsyg.2014.01341 </a:t>
            </a:r>
          </a:p>
        </p:txBody>
      </p:sp>
    </p:spTree>
    <p:extLst>
      <p:ext uri="{BB962C8B-B14F-4D97-AF65-F5344CB8AC3E}">
        <p14:creationId xmlns:p14="http://schemas.microsoft.com/office/powerpoint/2010/main" val="3082754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Universal: Marriage Ceremonies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United States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4964" b="4964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India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l="13085" r="130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92447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Culture around the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Cultural Universals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Innovation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600" dirty="0" smtClean="0"/>
              <a:t>Discovery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600" dirty="0" smtClean="0"/>
              <a:t>Invention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Globalization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Diffusion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Technology</a:t>
            </a:r>
            <a:endParaRPr lang="en-US" sz="2600" dirty="0"/>
          </a:p>
        </p:txBody>
      </p:sp>
      <p:pic>
        <p:nvPicPr>
          <p:cNvPr id="4098" name="Picture 2" descr="http://www.beckermanpr.com/wp-content/uploads/2015/08/shippi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2661" y="2007508"/>
            <a:ext cx="5954939" cy="396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884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Cultural Variation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India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United states</a:t>
            </a:r>
            <a:endParaRPr lang="en-US" dirty="0"/>
          </a:p>
        </p:txBody>
      </p:sp>
      <p:pic>
        <p:nvPicPr>
          <p:cNvPr id="4098" name="Picture 2" descr="https://rebeccalayton.files.wordpress.com/2010/11/sacred-cow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569" y="2582863"/>
            <a:ext cx="4381500" cy="328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cdn2.hubspot.net/hub/215313/file-302804445-jpg/blog-images/burger_and_fries-resized-600.jpg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902" y="2811265"/>
            <a:ext cx="4267796" cy="2829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0080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Cultural Variation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United states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Japan</a:t>
            </a:r>
            <a:endParaRPr lang="en-US" dirty="0"/>
          </a:p>
        </p:txBody>
      </p:sp>
      <p:pic>
        <p:nvPicPr>
          <p:cNvPr id="1028" name="Picture 4" descr="http://www.quicklabel.com/blog/wp-content/uploads/2011/09/Earth_Institute_Dolphin_Safe_Label_Logo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277" y="3100591"/>
            <a:ext cx="2426677" cy="2406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toptenz.net/wp-content/uploads/2014/12/Dolphin-Meat-640x480.jpg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050" y="2582863"/>
            <a:ext cx="4381500" cy="328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894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Cultural Variation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600" dirty="0" smtClean="0"/>
              <a:t>Satire</a:t>
            </a:r>
            <a:endParaRPr lang="en-US" sz="2600" dirty="0"/>
          </a:p>
        </p:txBody>
      </p:sp>
      <p:pic>
        <p:nvPicPr>
          <p:cNvPr id="3074" name="Picture 2" descr="https://pbs.twimg.com/media/Bb5dMmKIYAAXgUN.jp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2" b="955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596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Cultural Variation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Subcultures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/>
              <a:t>Argot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Countercultures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Culture Shock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Ethnocentrism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 smtClean="0"/>
              <a:t>Cultural Relativism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850023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PVERSION" val="6"/>
  <p:tag name="TPFULLVERSION" val="6.1.0.132"/>
  <p:tag name="PPTVERSION" val="15"/>
  <p:tag name="TPOS" val="2"/>
</p:tagLst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928</TotalTime>
  <Words>211</Words>
  <Application>Microsoft Macintosh PowerPoint</Application>
  <PresentationFormat>Custom</PresentationFormat>
  <Paragraphs>83</Paragraphs>
  <Slides>19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Retrospect</vt:lpstr>
      <vt:lpstr>PowerPoint Presentation</vt:lpstr>
      <vt:lpstr>Cultural Universals</vt:lpstr>
      <vt:lpstr>Universal: Music</vt:lpstr>
      <vt:lpstr>Universal: Marriage Ceremonies</vt:lpstr>
      <vt:lpstr>Culture around the World</vt:lpstr>
      <vt:lpstr>Cultural Variation</vt:lpstr>
      <vt:lpstr>Cultural Variation</vt:lpstr>
      <vt:lpstr>Cultural Variation</vt:lpstr>
      <vt:lpstr>Cultural Variation</vt:lpstr>
      <vt:lpstr>Socialization: Learning Culture</vt:lpstr>
      <vt:lpstr>The Self and Socialization</vt:lpstr>
      <vt:lpstr>Socialization</vt:lpstr>
      <vt:lpstr>Agents of Socialization</vt:lpstr>
      <vt:lpstr>Socialization</vt:lpstr>
      <vt:lpstr>Ellen and William Craft</vt:lpstr>
      <vt:lpstr>Ellen and William Craft</vt:lpstr>
      <vt:lpstr>Socialization and the Life Course</vt:lpstr>
      <vt:lpstr>Resocialization</vt:lpstr>
      <vt:lpstr>Resocialization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2</dc:title>
  <dc:creator>Kristen</dc:creator>
  <cp:lastModifiedBy>Kristen Shorette</cp:lastModifiedBy>
  <cp:revision>30</cp:revision>
  <dcterms:created xsi:type="dcterms:W3CDTF">2015-02-04T20:21:46Z</dcterms:created>
  <dcterms:modified xsi:type="dcterms:W3CDTF">2015-09-14T16:13:33Z</dcterms:modified>
</cp:coreProperties>
</file>

<file path=docProps/thumbnail.jpeg>
</file>